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57" r:id="rId4"/>
    <p:sldId id="258" r:id="rId5"/>
    <p:sldId id="259" r:id="rId6"/>
    <p:sldId id="267" r:id="rId7"/>
    <p:sldId id="261" r:id="rId8"/>
    <p:sldId id="275" r:id="rId9"/>
    <p:sldId id="262" r:id="rId10"/>
    <p:sldId id="273" r:id="rId11"/>
    <p:sldId id="283" r:id="rId12"/>
    <p:sldId id="280" r:id="rId13"/>
    <p:sldId id="263" r:id="rId14"/>
    <p:sldId id="281" r:id="rId15"/>
    <p:sldId id="284" r:id="rId16"/>
    <p:sldId id="282" r:id="rId17"/>
    <p:sldId id="264" r:id="rId18"/>
    <p:sldId id="276" r:id="rId19"/>
    <p:sldId id="285" r:id="rId20"/>
    <p:sldId id="286" r:id="rId21"/>
    <p:sldId id="289" r:id="rId22"/>
    <p:sldId id="266" r:id="rId23"/>
    <p:sldId id="277" r:id="rId24"/>
    <p:sldId id="287" r:id="rId25"/>
    <p:sldId id="265" r:id="rId26"/>
    <p:sldId id="268" r:id="rId27"/>
    <p:sldId id="278" r:id="rId28"/>
    <p:sldId id="260" r:id="rId29"/>
    <p:sldId id="269" r:id="rId30"/>
    <p:sldId id="27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D6C73-BD40-0D25-72FB-94E2D649F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A0B52-3279-C207-734A-6D51D2FA09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DC5CF-47FD-5A50-D62A-5E0F1DB9E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EC8B8-3C57-4425-940E-43B94F10DF08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E8851-08FE-F0A9-EBAA-E134FD069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9654-3CF0-0752-770F-B6A987DEE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68A4-0755-4A07-AC78-2723D6653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758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5E3A-AC2D-54E7-1198-56088EE23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C52F4-57CA-53BA-CEDB-E7D7DA6CC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72ADD-5B13-63B5-09E3-6051A6E6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EC8B8-3C57-4425-940E-43B94F10DF08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CDDB1-8135-423E-D07A-1C0E04343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2AAB-DE5A-4907-B6E9-CC96F55A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68A4-0755-4A07-AC78-2723D6653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587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19B79E-595E-7BEA-1FFB-35512C8984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3ADDE-6822-7183-9D0B-3427070F8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F0F84-3B1B-F02F-D741-641B8A7EC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EC8B8-3C57-4425-940E-43B94F10DF08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5CA3F-E342-AB0D-F5BD-D83AE4831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4B08E-83F7-ED35-55BE-EBEA783F9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68A4-0755-4A07-AC78-2723D6653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493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F638C-49B6-84C0-0C9A-E7F4B2684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00A7-6961-7B3E-67A3-BC46F6BCA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4B009-ED1B-9910-D1E3-2B502CA28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EC8B8-3C57-4425-940E-43B94F10DF08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945DE-748B-17B4-D5DF-C819E029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BB8A2-372F-AD51-57FE-596B7F67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68A4-0755-4A07-AC78-2723D6653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19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C894-EA37-337E-3FEA-21C275B6C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381F1-97B1-6BDD-15D6-C851E891C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0DCD1-46E4-5F20-2E8A-411DE4EBC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EC8B8-3C57-4425-940E-43B94F10DF08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B8FFA-FC46-BFD2-5E9D-69B60459D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2112-76FF-6861-1901-4EF71BA9D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68A4-0755-4A07-AC78-2723D6653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7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E051B-3A6D-D701-6647-1D18DC3A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CBC9B-F86F-EE8F-A3C1-55E9225C6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EBDD8-BD2E-0475-4848-D497279D2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872EA-EA5E-D088-B25B-F17D86005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EC8B8-3C57-4425-940E-43B94F10DF08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DA392-510C-14D6-BDE8-85299B7A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73BCB-89D0-50B9-777B-9B41CFABD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68A4-0755-4A07-AC78-2723D6653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55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AED2A-DE80-5BE5-AC58-69AA7E13D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505EB-5266-F679-A720-CE64F034C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1321D-E597-E8A2-2FA4-4F9600A45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154CFD-91AA-813C-F223-A5F2D6F563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D9BAF1-88FB-E4F3-E535-70AC4F104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36EB6B-2E02-8D50-E493-96AE1DC7F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EC8B8-3C57-4425-940E-43B94F10DF08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1B84ED-D64E-29C4-1DDA-57C04BEF5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718F30-7516-77BE-743B-5E301E09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68A4-0755-4A07-AC78-2723D6653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938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8128F-E0BC-08A3-57B0-5A9C64AA8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F646B2-A70E-FC9F-1C67-197B1185C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EC8B8-3C57-4425-940E-43B94F10DF08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C58911-96DC-D084-0F0E-C966DD63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CA8DA-6D67-B82E-6B92-A149408C3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68A4-0755-4A07-AC78-2723D6653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449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9EE2D9-879D-E264-81D6-94FDD303C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EC8B8-3C57-4425-940E-43B94F10DF08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56750-BB1E-C2F0-32E0-C75FA6B1C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CC957-4DAF-810C-727C-62B49CB3F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68A4-0755-4A07-AC78-2723D6653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665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83CF3-9399-B4BB-DDEC-DA446EF9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CFAC3-32A9-6115-E8A2-E7EBA7038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3B4CCB-7D76-73D7-97A1-9C5D604D8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5DDB6-4523-D1F9-2D4C-8FFEB5389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EC8B8-3C57-4425-940E-43B94F10DF08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0E615-96ED-67F9-29E6-50A085554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39B9F-026F-56BC-B1BA-ED647B278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68A4-0755-4A07-AC78-2723D6653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390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5BD31-48F1-7DF8-4A33-59D93169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02714-635F-86F7-2BA0-C254E72744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2CFD7-D79F-386F-E865-43AF61F78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BB2DD-8B46-A043-7C8C-F457A8650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EC8B8-3C57-4425-940E-43B94F10DF08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5ED91-3915-6470-57D0-7CFFA4FA6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5477E-657F-DD68-8D6D-B4055320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68A4-0755-4A07-AC78-2723D6653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432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31F62E-81C3-6B7D-E739-46CAD72F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AD58B-B890-5323-BB74-ABE056035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E2204-A6C8-D165-6B33-F34DE0320A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EC8B8-3C57-4425-940E-43B94F10DF08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B905C-A9F9-7427-F5FB-7C2E211CF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46CD7-1B7C-1D13-02F2-DFCA67457E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268A4-0755-4A07-AC78-2723D66531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62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994DBF34-4770-281D-0D45-579A57586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4989" r="-1" b="4987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8A5571-9573-EAA0-7E98-129DE49C2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rgbClr val="FFFFFF"/>
                </a:solidFill>
              </a:rPr>
              <a:t>Data Processing and </a:t>
            </a:r>
            <a:br>
              <a:rPr lang="en-GB" sz="6600" b="1" dirty="0">
                <a:solidFill>
                  <a:srgbClr val="FFFFFF"/>
                </a:solidFill>
              </a:rPr>
            </a:br>
            <a:r>
              <a:rPr lang="en-GB" sz="6600" b="1" dirty="0">
                <a:solidFill>
                  <a:srgbClr val="FFFFFF"/>
                </a:solidFill>
              </a:rPr>
              <a:t>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328090-D72A-4913-9AE6-7FBEE84B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Presentation on coursework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32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7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654F2C-4B4B-B752-7351-360D5E44C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Bus Node</a:t>
            </a:r>
            <a:endParaRPr lang="en-US" sz="4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83729A-F00D-0946-2B18-824E10B24C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1" y="2623381"/>
            <a:ext cx="3888528" cy="3553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Created 15 different bus models and their details inside bus node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Mileage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9F60E-8D50-1408-9E75-CC2329A6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002" y="195944"/>
            <a:ext cx="3802536" cy="4526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7A0765-6CEC-F1ED-4C2C-919A57F52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930" y="3732244"/>
            <a:ext cx="2481946" cy="244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95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6F14A7-3B6E-4440-A7C1-F52DD7A375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8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1545E3-8770-3EBD-B899-43AB97FF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solidFill>
                  <a:srgbClr val="FFFFFF"/>
                </a:solidFill>
              </a:rPr>
              <a:t>Relation Between Bus Company and Bus Nodes</a:t>
            </a:r>
          </a:p>
        </p:txBody>
      </p:sp>
    </p:spTree>
    <p:extLst>
      <p:ext uri="{BB962C8B-B14F-4D97-AF65-F5344CB8AC3E}">
        <p14:creationId xmlns:p14="http://schemas.microsoft.com/office/powerpoint/2010/main" val="185354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7EAB5-164B-2A47-DD5D-67217363E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45" y="1559010"/>
            <a:ext cx="5981278" cy="16846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Relation between Bus Company and Bus Nodes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8E622-B43A-6223-1CBD-AD3BCD3F7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8097" y="3429000"/>
            <a:ext cx="5981278" cy="36905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Created relation between bus company and bus nodes using “OWNS” relationship type.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Assigned three bus for 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Alternatively, one bus company owns three buses and shows one-to-many relationship between them.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37C5C-2ECD-E5BC-8F6B-76E0B2816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21" y="114299"/>
            <a:ext cx="4809822" cy="3571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ED49FC-0D44-F0E2-C6A4-8CDFC102B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806" y="3752353"/>
            <a:ext cx="3478016" cy="295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81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A 3D pattern of ring shapes connected by lines">
            <a:extLst>
              <a:ext uri="{FF2B5EF4-FFF2-40B4-BE49-F238E27FC236}">
                <a16:creationId xmlns:a16="http://schemas.microsoft.com/office/drawing/2014/main" id="{9AA348C8-A372-576F-DB0C-95AE8837D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89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4" name="Rectangle 9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A5296-75FE-3043-6FB2-10BC3FE53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 i="0" dirty="0">
                <a:effectLst/>
              </a:rPr>
              <a:t>Data Modelling for the Route Entity</a:t>
            </a:r>
            <a:br>
              <a:rPr lang="en-US" sz="5200" b="0" i="0" dirty="0">
                <a:effectLst/>
              </a:rPr>
            </a:b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240879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55FEA-DC6A-B5A9-20E2-5D2476E1E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16846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Route Node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66780E-8228-ADCB-B9FD-C82F514D4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1" y="2409568"/>
            <a:ext cx="5981278" cy="36905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Created 15 different bus route inside route node.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Length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6AF9E-6D9A-258D-0660-CFFDB1044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29" y="168876"/>
            <a:ext cx="4144864" cy="26319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51B2D6-AFBC-182D-276F-484E16988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539" y="2961503"/>
            <a:ext cx="3420834" cy="31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7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9" name="Picture 6" descr="Colourful pins connected with a thread">
            <a:extLst>
              <a:ext uri="{FF2B5EF4-FFF2-40B4-BE49-F238E27FC236}">
                <a16:creationId xmlns:a16="http://schemas.microsoft.com/office/drawing/2014/main" id="{54212AE5-8DC1-8680-262F-513706B97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157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1E3F622-A478-F1DC-EC8A-95898F94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solidFill>
                  <a:srgbClr val="FFFFFF"/>
                </a:solidFill>
              </a:rPr>
              <a:t>Relation Between Bus and Route Nodes</a:t>
            </a:r>
          </a:p>
        </p:txBody>
      </p:sp>
    </p:spTree>
    <p:extLst>
      <p:ext uri="{BB962C8B-B14F-4D97-AF65-F5344CB8AC3E}">
        <p14:creationId xmlns:p14="http://schemas.microsoft.com/office/powerpoint/2010/main" val="218093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54870-FA0F-3E17-A9D7-9727BF812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939" y="1701800"/>
            <a:ext cx="3888526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/>
              <a:t>Relation between Bus and Route Nodes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976E4-B16F-354A-119F-FDBF0B9BD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2939" y="3681714"/>
            <a:ext cx="5444066" cy="3553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Created relation between bus and route nodes using “SERVES” relationship type.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 route can serve one or multiple bus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2B9CB-EE7A-96CB-93C1-7B04E2B4F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273" y="3111630"/>
            <a:ext cx="4193788" cy="3543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767E2F-4973-AE38-DE19-7F8F54B00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421" y="202619"/>
            <a:ext cx="5377636" cy="282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84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A7E99-1587-E72F-4306-6BE6288C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i="0" dirty="0">
                <a:effectLst/>
              </a:rPr>
              <a:t>Data Modelling for the Trip Entity</a:t>
            </a:r>
            <a:endParaRPr lang="en-US" b="1" dirty="0"/>
          </a:p>
        </p:txBody>
      </p:sp>
      <p:pic>
        <p:nvPicPr>
          <p:cNvPr id="4" name="Picture 3" descr="close up of man finger on stock market charts">
            <a:extLst>
              <a:ext uri="{FF2B5EF4-FFF2-40B4-BE49-F238E27FC236}">
                <a16:creationId xmlns:a16="http://schemas.microsoft.com/office/drawing/2014/main" id="{BE2C4BA0-9B81-5FEF-BA65-0A8CB45F8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30" r="3303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498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E18FF7-559C-E8D6-5946-08C53033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Trip Node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CE5800-EECD-9778-5423-B000BDE8B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46824" y="2623381"/>
            <a:ext cx="4772974" cy="3553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Created 10 different trip destination inside trip node.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Tariff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C26BAD-02BF-50D6-1FEF-DA0E81D92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179" y="223936"/>
            <a:ext cx="4235054" cy="2964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3B13EF-204F-9994-5FEF-3BA90E818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690" y="3358348"/>
            <a:ext cx="3520543" cy="329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86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ix pins pointed on several spots on a road map">
            <a:extLst>
              <a:ext uri="{FF2B5EF4-FFF2-40B4-BE49-F238E27FC236}">
                <a16:creationId xmlns:a16="http://schemas.microsoft.com/office/drawing/2014/main" id="{92A7E4D5-8150-7A33-2A43-9419E42DD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59" r="23298" b="593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AB208-2B43-BD76-C4AE-70FAC85BC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Relation Between Route and Trip Nodes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60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9" name="Rectangle 1078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8BB4C-F560-A402-5C49-E683D030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966463" cy="5571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 Network Database</a:t>
            </a:r>
          </a:p>
        </p:txBody>
      </p:sp>
      <p:pic>
        <p:nvPicPr>
          <p:cNvPr id="1026" name="Picture 2" descr="Urban Bus Navigation System Architecture . | Download Scientific Diagram">
            <a:extLst>
              <a:ext uri="{FF2B5EF4-FFF2-40B4-BE49-F238E27FC236}">
                <a16:creationId xmlns:a16="http://schemas.microsoft.com/office/drawing/2014/main" id="{78AB1B03-B6A7-333C-1A67-91635A4E30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8"/>
          <a:stretch/>
        </p:blipFill>
        <p:spPr bwMode="auto">
          <a:xfrm>
            <a:off x="4280102" y="1315616"/>
            <a:ext cx="7730657" cy="393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40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217AE-A563-A8E5-4A84-A29BB07A5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1" y="1324505"/>
            <a:ext cx="3888526" cy="180052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 dirty="0"/>
              <a:t>Relation Between Route and Trip Nodes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8C191-21AA-5E78-F416-FFC0FC4FB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601" y="3304419"/>
            <a:ext cx="4157132" cy="3553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Created relation between route and trip nodes using “LEAD_TO” relationship type.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shows which route takes which destination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 route can take multiple destination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EAF782-411E-E6A5-2E58-64CFB872B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102" y="3443783"/>
            <a:ext cx="4453081" cy="3172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A9A59-25C6-03BF-B96D-C3254BA49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99" y="210661"/>
            <a:ext cx="5383089" cy="309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02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5B13609-2B23-77E4-FF61-35D7476AC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Outcome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BA5FAD-B971-2D57-FE1C-ACA8F2EA0B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434" y="1456107"/>
            <a:ext cx="7419566" cy="443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66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Graph on document with pen">
            <a:extLst>
              <a:ext uri="{FF2B5EF4-FFF2-40B4-BE49-F238E27FC236}">
                <a16:creationId xmlns:a16="http://schemas.microsoft.com/office/drawing/2014/main" id="{95D7A7CF-0063-C47A-473D-D11C1D490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05" r="-1" b="1430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893D2-4E29-5918-CBC5-5042E69D9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>
                <a:solidFill>
                  <a:srgbClr val="FFFFFF"/>
                </a:solidFill>
              </a:rPr>
              <a:t>Test Cases</a:t>
            </a:r>
          </a:p>
        </p:txBody>
      </p:sp>
      <p:sp>
        <p:nvSpPr>
          <p:cNvPr id="3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4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6CB1-E8C8-4751-B6A6-46B2D1E7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789B05-2BB6-C64F-86C9-E0322858E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131298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 case 1 and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C0C0D1-E79A-41FF-8322-256F6DD1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521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8E108-C3DA-A36E-05D2-577884018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285" b="-4"/>
          <a:stretch/>
        </p:blipFill>
        <p:spPr>
          <a:xfrm>
            <a:off x="4386072" y="1740220"/>
            <a:ext cx="3419856" cy="4520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0AD1B3-A856-CBEC-3F64-44DFDADCD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5" r="-3" b="2467"/>
          <a:stretch/>
        </p:blipFill>
        <p:spPr>
          <a:xfrm>
            <a:off x="746756" y="1740220"/>
            <a:ext cx="3420596" cy="4520560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95FA420-5595-49D1-9D5F-79EC43B55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4648" y="1721922"/>
            <a:ext cx="3609143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FD7567-1B74-264F-5BB4-27C021C03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09348" y="2020824"/>
            <a:ext cx="2956060" cy="39593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200" u="sng" dirty="0"/>
              <a:t>Test Case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Picks all "Bus" nodes that have a "SERVES" link to a "Route"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Saved as a variable </a:t>
            </a:r>
            <a:r>
              <a:rPr lang="en-GB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sr</a:t>
            </a:r>
            <a:endParaRPr lang="en-GB" sz="1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Filter: </a:t>
            </a:r>
            <a:r>
              <a:rPr lang="en-GB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sr</a:t>
            </a:r>
            <a:r>
              <a:rPr lang="en-GB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&gt; 5 and returns bus model and number of routes it operates</a:t>
            </a:r>
          </a:p>
          <a:p>
            <a:r>
              <a:rPr lang="en-GB" sz="1200" u="sng" dirty="0">
                <a:latin typeface="Calibri" panose="020F0502020204030204" pitchFamily="34" charset="0"/>
                <a:cs typeface="Times New Roman" panose="02020603050405020304" pitchFamily="18" charset="0"/>
              </a:rPr>
              <a:t>Test Case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Picks the bus node and finds optional matches with route node using “SERVES” relationship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Displays model of bus and number of routes each bus model serves.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10858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F4E5977-D272-4E11-A03A-860268F2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CE3386-CA59-42A7-AEDE-0B76443C8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58A37-CAEA-526D-6578-06843882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02955"/>
            <a:ext cx="4333814" cy="1454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Test Case 3, 4 and 5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90BBACB-FD87-2D12-DAD5-7A7A086A0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266" b="2"/>
          <a:stretch/>
        </p:blipFill>
        <p:spPr>
          <a:xfrm>
            <a:off x="3371791" y="205365"/>
            <a:ext cx="3193366" cy="286283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52B3E1A-3872-9349-EBC7-F0D96C736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976"/>
          <a:stretch/>
        </p:blipFill>
        <p:spPr>
          <a:xfrm>
            <a:off x="1939254" y="3096843"/>
            <a:ext cx="3306391" cy="296412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78A7E-4169-4FAA-9637-CCA22311B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34684" y="2421682"/>
            <a:ext cx="4333468" cy="363928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1800" u="sng" dirty="0">
                <a:solidFill>
                  <a:schemeClr val="tx2"/>
                </a:solidFill>
              </a:rPr>
              <a:t>Test Case 3: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Picks route node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Change length from string to integer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Calculate sum</a:t>
            </a:r>
          </a:p>
          <a:p>
            <a:r>
              <a:rPr lang="en-US" sz="1800" u="sng" dirty="0">
                <a:solidFill>
                  <a:schemeClr val="tx2"/>
                </a:solidFill>
              </a:rPr>
              <a:t>Test Case 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Match bus company that “OWNS” bus “SERVES” route “LEADS_TO” trip</a:t>
            </a:r>
          </a:p>
          <a:p>
            <a:r>
              <a:rPr lang="en-US" sz="1800" u="sng" dirty="0">
                <a:solidFill>
                  <a:schemeClr val="tx2"/>
                </a:solidFill>
              </a:rPr>
              <a:t>Test Case 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Match bus company node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Filters bc3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Returns name, mode and route name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6C32D2-94E1-4C20-9977-69D4D1F68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847360" y="4513360"/>
            <a:ext cx="2514948" cy="2174333"/>
            <a:chOff x="-305" y="-4155"/>
            <a:chExt cx="2514948" cy="2174333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EF1C65E-19AB-4AB5-AFAE-5BE4430B1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79DC337-4663-43ED-94FF-578FCC16A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D6286C-2480-4CBF-8601-1AEE454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28">
              <a:extLst>
                <a:ext uri="{FF2B5EF4-FFF2-40B4-BE49-F238E27FC236}">
                  <a16:creationId xmlns:a16="http://schemas.microsoft.com/office/drawing/2014/main" id="{216D01AE-CAAB-4E02-BFFF-211B8032C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47D41B3-8196-738E-6DCB-8016E70D8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89" y="238486"/>
            <a:ext cx="2687970" cy="286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19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9097F-7B76-B680-70B5-B08CEC8B7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TASK B</a:t>
            </a:r>
          </a:p>
        </p:txBody>
      </p:sp>
      <p:pic>
        <p:nvPicPr>
          <p:cNvPr id="4" name="Picture 3" descr="Hand holding a pen shading number on a sheet">
            <a:extLst>
              <a:ext uri="{FF2B5EF4-FFF2-40B4-BE49-F238E27FC236}">
                <a16:creationId xmlns:a16="http://schemas.microsoft.com/office/drawing/2014/main" id="{2748BAB6-31C5-F2C8-78C2-5A8ACD729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64" r="-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894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C216E-2756-F5B3-3BE1-57C98CDE1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i="0" dirty="0">
                <a:effectLst/>
              </a:rPr>
              <a:t>Feature Selection Method</a:t>
            </a:r>
            <a:endParaRPr lang="en-US" b="1" dirty="0"/>
          </a:p>
        </p:txBody>
      </p:sp>
      <p:pic>
        <p:nvPicPr>
          <p:cNvPr id="4" name="Picture 3" descr="3D black and red cube illustration">
            <a:extLst>
              <a:ext uri="{FF2B5EF4-FFF2-40B4-BE49-F238E27FC236}">
                <a16:creationId xmlns:a16="http://schemas.microsoft.com/office/drawing/2014/main" id="{6A251C68-A5F8-7191-490A-8E4518EEA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21" r="2821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5910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1959C1-BB77-EE49-FF7D-F240C6CD1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Wrapper Based Feature selection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47BBC3-125F-089A-24D6-AC52F3DE9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199" y="2359152"/>
            <a:ext cx="4056530" cy="34290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Uses decision tree classifier, J48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Used “</a:t>
            </a:r>
            <a:r>
              <a:rPr lang="en-US" sz="1800" dirty="0" err="1"/>
              <a:t>WrapperSubsetEval</a:t>
            </a:r>
            <a:r>
              <a:rPr lang="en-US" sz="1800" dirty="0"/>
              <a:t>”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Evaluated = 2352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Best subset found = 0.999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Selecting attributes 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reduce the dimensionality of the dataset and potentially improve the performance of our model.</a:t>
            </a:r>
            <a:endParaRPr lang="en-US" sz="1800" dirty="0"/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BA36711-E73A-3AAF-5E04-FD6A568E6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484"/>
          <a:stretch/>
        </p:blipFill>
        <p:spPr bwMode="auto">
          <a:xfrm>
            <a:off x="5765612" y="614464"/>
            <a:ext cx="4229490" cy="135322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0E10922-40E7-8B31-7220-9149182C3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897" y="2071859"/>
            <a:ext cx="3337544" cy="1639495"/>
          </a:xfrm>
          <a:prstGeom prst="rect">
            <a:avLst/>
          </a:prstGeom>
        </p:spPr>
      </p:pic>
      <p:pic>
        <p:nvPicPr>
          <p:cNvPr id="11" name="Picture 10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376EE0C5-01B7-FB72-9FB7-5FD29D978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713" y="3983687"/>
            <a:ext cx="5989328" cy="21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19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F7A6A-BA5E-6A78-6D8B-A3B27B695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i="0" dirty="0">
                <a:effectLst/>
              </a:rPr>
              <a:t>Steps Followed to Complete the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C46E5-4C1B-94BA-17DE-C28BE748A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GB" sz="2000" dirty="0"/>
              <a:t>We divided task into subgroups</a:t>
            </a:r>
          </a:p>
          <a:p>
            <a:r>
              <a:rPr lang="en-GB" sz="2000" dirty="0"/>
              <a:t>Assigned the task</a:t>
            </a:r>
          </a:p>
          <a:p>
            <a:r>
              <a:rPr lang="en-GB" sz="2000" dirty="0"/>
              <a:t>Set the milestones</a:t>
            </a:r>
          </a:p>
          <a:p>
            <a:r>
              <a:rPr lang="en-GB" sz="2000" dirty="0"/>
              <a:t>Had group meeting every weekend</a:t>
            </a:r>
          </a:p>
          <a:p>
            <a:r>
              <a:rPr lang="en-GB" sz="2000" dirty="0"/>
              <a:t>Testing and </a:t>
            </a:r>
            <a:r>
              <a:rPr lang="en-GB" sz="2000" dirty="0" err="1"/>
              <a:t>analyzing</a:t>
            </a:r>
            <a:endParaRPr lang="en-GB" sz="2000" dirty="0"/>
          </a:p>
          <a:p>
            <a:r>
              <a:rPr lang="en-GB" sz="2000" dirty="0"/>
              <a:t>Used GitHub for code and document sharing between group members</a:t>
            </a:r>
          </a:p>
          <a:p>
            <a:r>
              <a:rPr lang="en-GB" sz="2000" dirty="0"/>
              <a:t>Most important we discussed most of the unknown things with our module leader.</a:t>
            </a:r>
          </a:p>
        </p:txBody>
      </p:sp>
      <p:pic>
        <p:nvPicPr>
          <p:cNvPr id="4" name="Picture 3" descr="Yellow floating staircases">
            <a:extLst>
              <a:ext uri="{FF2B5EF4-FFF2-40B4-BE49-F238E27FC236}">
                <a16:creationId xmlns:a16="http://schemas.microsoft.com/office/drawing/2014/main" id="{F553F41D-257B-8733-8302-419A74CC40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19" r="1267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5846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D6FAD-D0FA-4404-162B-3B201674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i="0" dirty="0">
                <a:effectLst/>
              </a:rPr>
              <a:t>Summary and Conclusion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ED393-811A-6B76-B3A8-ED5353CA6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It was fun working with:</a:t>
            </a:r>
          </a:p>
          <a:p>
            <a:pPr>
              <a:lnSpc>
                <a:spcPct val="100000"/>
              </a:lnSpc>
            </a:pPr>
            <a:r>
              <a:rPr lang="en-GB" sz="1200" dirty="0"/>
              <a:t>Neo4J graph database</a:t>
            </a:r>
          </a:p>
          <a:p>
            <a:pPr>
              <a:lnSpc>
                <a:spcPct val="100000"/>
              </a:lnSpc>
            </a:pPr>
            <a:r>
              <a:rPr lang="en-GB" sz="1200" dirty="0"/>
              <a:t>Creating technical report</a:t>
            </a:r>
          </a:p>
          <a:p>
            <a:pPr>
              <a:lnSpc>
                <a:spcPct val="100000"/>
              </a:lnSpc>
            </a:pPr>
            <a:r>
              <a:rPr lang="en-GB" sz="1200" dirty="0"/>
              <a:t>Data analysing tools like </a:t>
            </a:r>
            <a:r>
              <a:rPr lang="en-GB" sz="1200" dirty="0" err="1"/>
              <a:t>weka</a:t>
            </a:r>
            <a:endParaRPr lang="en-GB" sz="1200" dirty="0"/>
          </a:p>
          <a:p>
            <a:pPr>
              <a:lnSpc>
                <a:spcPct val="100000"/>
              </a:lnSpc>
            </a:pPr>
            <a:r>
              <a:rPr lang="en-GB" sz="1200" dirty="0"/>
              <a:t>Learned more about ERD and relations</a:t>
            </a:r>
          </a:p>
          <a:p>
            <a:pPr>
              <a:lnSpc>
                <a:spcPct val="100000"/>
              </a:lnSpc>
            </a:pPr>
            <a:r>
              <a:rPr lang="en-GB" sz="1200" dirty="0"/>
              <a:t>Teamwork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200" b="1" u="sng" dirty="0"/>
              <a:t>In conclusion:</a:t>
            </a:r>
            <a:r>
              <a:rPr lang="en-GB" sz="12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While designing a bus network database, I read many research papers and learned about how bus network-related apps work in real time, which is useful knowledge to have as a "Data Science" student.</a:t>
            </a:r>
          </a:p>
        </p:txBody>
      </p:sp>
      <p:pic>
        <p:nvPicPr>
          <p:cNvPr id="13" name="Picture 3" descr="Pen placed on top of a signature line">
            <a:extLst>
              <a:ext uri="{FF2B5EF4-FFF2-40B4-BE49-F238E27FC236}">
                <a16:creationId xmlns:a16="http://schemas.microsoft.com/office/drawing/2014/main" id="{9AD94E46-3DD7-EF89-F8D1-B3217D72AD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64" r="-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5236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07" name="Rectangle 2106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9" name="Freeform: Shape 2108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A41395-E7A2-B7A5-BEDF-2E4150B7E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i="0">
                <a:effectLst/>
              </a:rPr>
              <a:t>Role in Group Activity</a:t>
            </a:r>
            <a:endParaRPr lang="en-US" b="1"/>
          </a:p>
        </p:txBody>
      </p:sp>
      <p:sp>
        <p:nvSpPr>
          <p:cNvPr id="2073" name="Content Placeholder 2">
            <a:extLst>
              <a:ext uri="{FF2B5EF4-FFF2-40B4-BE49-F238E27FC236}">
                <a16:creationId xmlns:a16="http://schemas.microsoft.com/office/drawing/2014/main" id="{D737FA03-E69D-B7EB-1746-1EB2C87E5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GB" sz="2000" dirty="0"/>
              <a:t>My role in this group activity is to lead and provide ideas.</a:t>
            </a:r>
          </a:p>
          <a:p>
            <a:r>
              <a:rPr lang="en-GB" sz="2000" dirty="0"/>
              <a:t>Generating data</a:t>
            </a:r>
          </a:p>
          <a:p>
            <a:r>
              <a:rPr lang="en-GB" sz="2000" dirty="0"/>
              <a:t>Analysing and Testing</a:t>
            </a:r>
          </a:p>
          <a:p>
            <a:r>
              <a:rPr lang="en-GB" sz="2000" dirty="0"/>
              <a:t>Generating final technical report</a:t>
            </a:r>
          </a:p>
          <a:p>
            <a:endParaRPr lang="en-GB" sz="2000" dirty="0"/>
          </a:p>
        </p:txBody>
      </p:sp>
      <p:pic>
        <p:nvPicPr>
          <p:cNvPr id="2050" name="Picture 2" descr="1,786,500+ Group Activity Illustrations, Royalty-Free Vector Graphics &amp;  Clip Art - iStock | Senior group activity, Professional group activity,  Diverse group activity">
            <a:extLst>
              <a:ext uri="{FF2B5EF4-FFF2-40B4-BE49-F238E27FC236}">
                <a16:creationId xmlns:a16="http://schemas.microsoft.com/office/drawing/2014/main" id="{3EDEF0DE-15CB-9F93-4BD6-90BA5A2A4A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6800986" y="1076593"/>
            <a:ext cx="4747547" cy="473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84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7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43" name="Group 103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Isosceles Triangle 103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inion With Thank You Sign | Great PowerPoint ClipArt for Presentations -  PresenterMedia.com">
            <a:extLst>
              <a:ext uri="{FF2B5EF4-FFF2-40B4-BE49-F238E27FC236}">
                <a16:creationId xmlns:a16="http://schemas.microsoft.com/office/drawing/2014/main" id="{C5404E1E-2881-C341-74A4-0270E4C3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8659" y="643467"/>
            <a:ext cx="4874681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8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252E06-FB62-F0AF-0314-5B52ED9EB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b="1" dirty="0"/>
              <a:t>Approach and Methodology Used for the Project</a:t>
            </a:r>
            <a:endParaRPr lang="en-US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8F69C-7F10-3078-D0B1-F544DAA4E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562600" cy="384366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sz="2000" b="1" u="sng" dirty="0"/>
              <a:t>Requirements Gathering</a:t>
            </a:r>
            <a:r>
              <a:rPr lang="en-GB" sz="2000" u="sng" dirty="0"/>
              <a:t>: </a:t>
            </a:r>
          </a:p>
          <a:p>
            <a:r>
              <a:rPr lang="en-GB" sz="2000" dirty="0"/>
              <a:t>Identified the requirements for the bus network</a:t>
            </a:r>
          </a:p>
          <a:p>
            <a:r>
              <a:rPr lang="en-GB" sz="2000" dirty="0"/>
              <a:t>Analysed information about the type of data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u="sng" dirty="0"/>
              <a:t>Conceptual Design:</a:t>
            </a:r>
          </a:p>
          <a:p>
            <a:r>
              <a:rPr lang="en-GB" sz="2000" dirty="0"/>
              <a:t>Created Entity Relationship Diagram (ERD)</a:t>
            </a:r>
          </a:p>
          <a:p>
            <a:r>
              <a:rPr lang="en-GB" sz="2000" dirty="0"/>
              <a:t>Identified key entities like: bus company, bus, route, trip, passenger and many more.</a:t>
            </a:r>
          </a:p>
          <a:p>
            <a:endParaRPr lang="en-GB" sz="2000" dirty="0"/>
          </a:p>
          <a:p>
            <a:pPr marL="0" indent="0">
              <a:buNone/>
            </a:pPr>
            <a:r>
              <a:rPr lang="en-GB" sz="2000" b="1" u="sng" dirty="0"/>
              <a:t>Logical Design:</a:t>
            </a:r>
          </a:p>
          <a:p>
            <a:r>
              <a:rPr lang="en-GB" sz="2000" dirty="0"/>
              <a:t>Converted conceptual design into logical design</a:t>
            </a:r>
          </a:p>
          <a:p>
            <a:r>
              <a:rPr lang="en-GB" sz="2000" dirty="0"/>
              <a:t>Selected appropriate database (in my case I chose Neo4J)</a:t>
            </a:r>
          </a:p>
          <a:p>
            <a:endParaRPr lang="en-GB" sz="2000" dirty="0"/>
          </a:p>
          <a:p>
            <a:pPr marL="0" indent="0">
              <a:buNone/>
            </a:pPr>
            <a:r>
              <a:rPr lang="en-GB" sz="2000" b="1" u="sng" dirty="0"/>
              <a:t>Testing and Evaluation:</a:t>
            </a:r>
          </a:p>
          <a:p>
            <a:r>
              <a:rPr lang="en-GB" sz="2000" dirty="0"/>
              <a:t>Tested for functionality, usability and performance</a:t>
            </a:r>
          </a:p>
          <a:p>
            <a:r>
              <a:rPr lang="en-GB" sz="2000" dirty="0"/>
              <a:t>Evaluated against original requirements and make any necessary adjustments</a:t>
            </a:r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35" name="Picture 34" descr="Lightbulb idea concept">
            <a:extLst>
              <a:ext uri="{FF2B5EF4-FFF2-40B4-BE49-F238E27FC236}">
                <a16:creationId xmlns:a16="http://schemas.microsoft.com/office/drawing/2014/main" id="{4A92381E-5B17-484D-059F-947C53366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96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84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6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B7173-3EF4-394F-F61E-E8A5145E2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/>
              <a:t>My Contribution to the Final Submission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60A23-1784-7F06-46B9-9A5F1F953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u="sng" dirty="0"/>
              <a:t>Task A:</a:t>
            </a:r>
          </a:p>
          <a:p>
            <a:r>
              <a:rPr lang="en-GB" sz="2000" dirty="0"/>
              <a:t>Designing and implementing the database</a:t>
            </a:r>
          </a:p>
          <a:p>
            <a:r>
              <a:rPr lang="en-GB" sz="2000" dirty="0"/>
              <a:t>Converted conceptual design into logical design using Neo4J</a:t>
            </a:r>
          </a:p>
          <a:p>
            <a:r>
              <a:rPr lang="en-GB" sz="2000" dirty="0"/>
              <a:t>Optimized the database for performance and scalability</a:t>
            </a:r>
          </a:p>
          <a:p>
            <a:r>
              <a:rPr lang="en-GB" sz="2000" dirty="0"/>
              <a:t>Conducted testing to ensure its reliability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u="sng" dirty="0"/>
              <a:t>Task B:</a:t>
            </a:r>
          </a:p>
          <a:p>
            <a:r>
              <a:rPr lang="en-GB" sz="2000" dirty="0"/>
              <a:t>Selected “Wrapper” based method for feature selection</a:t>
            </a:r>
          </a:p>
        </p:txBody>
      </p:sp>
      <p:sp>
        <p:nvSpPr>
          <p:cNvPr id="64" name="Oval 58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7" name="Picture 38" descr="Hands moving forward">
            <a:extLst>
              <a:ext uri="{FF2B5EF4-FFF2-40B4-BE49-F238E27FC236}">
                <a16:creationId xmlns:a16="http://schemas.microsoft.com/office/drawing/2014/main" id="{E8B17490-7473-2EB7-8E89-E16FFE985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699" b="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65" name="Arc 60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157C7-D5A7-BAD1-3AB6-F3DB0371D6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91" r="6556" b="1"/>
          <a:stretch/>
        </p:blipFill>
        <p:spPr>
          <a:xfrm>
            <a:off x="6096000" y="-65314"/>
            <a:ext cx="3859763" cy="2793044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9267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BD5B3-8875-336A-BE3B-AA38A1BDB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TASK A</a:t>
            </a:r>
          </a:p>
        </p:txBody>
      </p:sp>
      <p:pic>
        <p:nvPicPr>
          <p:cNvPr id="4" name="Picture 3" descr="Hand holding a pen shading number on a sheet">
            <a:extLst>
              <a:ext uri="{FF2B5EF4-FFF2-40B4-BE49-F238E27FC236}">
                <a16:creationId xmlns:a16="http://schemas.microsoft.com/office/drawing/2014/main" id="{5C37EB38-4A20-0E76-1A71-AA763E579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64" r="-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0253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FE4063-6BCA-CD46-5C89-8CF008A2D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i="0" dirty="0">
                <a:effectLst/>
              </a:rPr>
              <a:t>Data Modelling for the Bus Company Entity</a:t>
            </a:r>
            <a:br>
              <a:rPr lang="en-US" b="0" i="0" dirty="0">
                <a:effectLst/>
              </a:rPr>
            </a:br>
            <a:endParaRPr lang="en-US" dirty="0"/>
          </a:p>
        </p:txBody>
      </p:sp>
      <p:pic>
        <p:nvPicPr>
          <p:cNvPr id="4" name="Picture 3" descr="Aerial view of a bus depot">
            <a:extLst>
              <a:ext uri="{FF2B5EF4-FFF2-40B4-BE49-F238E27FC236}">
                <a16:creationId xmlns:a16="http://schemas.microsoft.com/office/drawing/2014/main" id="{6130EA51-C40C-5B0B-636E-890305BE4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10" r="1888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7622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CD853C-E3E1-725C-B269-28588A156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 Company Node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D67B98-D060-CB85-F4B8-0374A5D64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1" y="2623381"/>
            <a:ext cx="3888528" cy="3553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Created five bus companies and their information inside bus company 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Bournemouth Transport Ltd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Yellow Buses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Morebus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Go South Coast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National Express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D8D784-FDA9-98DA-2B83-4C24F8727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986" y="198652"/>
            <a:ext cx="4747547" cy="30740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C3E3F1-C382-D216-FC8E-39282200D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812" y="3635746"/>
            <a:ext cx="2900437" cy="276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05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terior of empty bus">
            <a:extLst>
              <a:ext uri="{FF2B5EF4-FFF2-40B4-BE49-F238E27FC236}">
                <a16:creationId xmlns:a16="http://schemas.microsoft.com/office/drawing/2014/main" id="{4885D89A-D1B6-9E3C-1E49-E55785F4A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2" r="225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8B74D-808A-04A6-12C0-EBD20A15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 i="0" dirty="0">
                <a:effectLst/>
              </a:rPr>
              <a:t>Data Modelling for the Bus Entity</a:t>
            </a:r>
            <a:br>
              <a:rPr lang="en-US" sz="5200" b="0" i="0" dirty="0">
                <a:effectLst/>
              </a:rPr>
            </a:b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3823897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712</Words>
  <Application>Microsoft Office PowerPoint</Application>
  <PresentationFormat>Widescreen</PresentationFormat>
  <Paragraphs>120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Data Processing and  Analytics</vt:lpstr>
      <vt:lpstr>Bus Network Database</vt:lpstr>
      <vt:lpstr>Role in Group Activity</vt:lpstr>
      <vt:lpstr>Approach and Methodology Used for the Project</vt:lpstr>
      <vt:lpstr>My Contribution to the Final Submission</vt:lpstr>
      <vt:lpstr>TASK A</vt:lpstr>
      <vt:lpstr>Data Modelling for the Bus Company Entity </vt:lpstr>
      <vt:lpstr>Bus Company Node</vt:lpstr>
      <vt:lpstr>Data Modelling for the Bus Entity </vt:lpstr>
      <vt:lpstr>Bus Node</vt:lpstr>
      <vt:lpstr>Relation Between Bus Company and Bus Nodes</vt:lpstr>
      <vt:lpstr>Relation between Bus Company and Bus Nodes</vt:lpstr>
      <vt:lpstr>Data Modelling for the Route Entity </vt:lpstr>
      <vt:lpstr>Route Node</vt:lpstr>
      <vt:lpstr>Relation Between Bus and Route Nodes</vt:lpstr>
      <vt:lpstr>Relation between Bus and Route Nodes</vt:lpstr>
      <vt:lpstr>Data Modelling for the Trip Entity</vt:lpstr>
      <vt:lpstr>Trip Node</vt:lpstr>
      <vt:lpstr>Relation Between Route and Trip Nodes</vt:lpstr>
      <vt:lpstr>Relation Between Route and Trip Nodes</vt:lpstr>
      <vt:lpstr>Outcome</vt:lpstr>
      <vt:lpstr>Test Cases</vt:lpstr>
      <vt:lpstr>Test case 1 and 2</vt:lpstr>
      <vt:lpstr>Test Case 3, 4 and 5</vt:lpstr>
      <vt:lpstr>TASK B</vt:lpstr>
      <vt:lpstr>Feature Selection Method</vt:lpstr>
      <vt:lpstr>Wrapper Based Feature selection </vt:lpstr>
      <vt:lpstr>Steps Followed to Complete the Task</vt:lpstr>
      <vt:lpstr>Summary and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Processing and  Analytics</dc:title>
  <dc:creator>Bidhan Pant (s5552673)</dc:creator>
  <cp:lastModifiedBy>Bidhan Pant</cp:lastModifiedBy>
  <cp:revision>27</cp:revision>
  <dcterms:created xsi:type="dcterms:W3CDTF">2023-05-10T05:34:41Z</dcterms:created>
  <dcterms:modified xsi:type="dcterms:W3CDTF">2023-05-11T03:55:07Z</dcterms:modified>
</cp:coreProperties>
</file>